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19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presProps.xml" ContentType="application/vnd.openxmlformats-officedocument.presentationml.presProps+xml"/>
  <Override PartName="/ppt/media/image1.jpeg" ContentType="image/jpeg"/>
  <Override PartName="/ppt/media/image3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8.gif" ContentType="image/gif"/>
  <Override PartName="/ppt/media/image6.png" ContentType="image/png"/>
  <Override PartName="/ppt/media/image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  <p:sldId id="272" r:id="rId42"/>
    <p:sldId id="273" r:id="rId43"/>
    <p:sldId id="274" r:id="rId44"/>
    <p:sldId id="275" r:id="rId45"/>
    <p:sldId id="276" r:id="rId46"/>
    <p:sldId id="277" r:id="rId47"/>
    <p:sldId id="278" r:id="rId48"/>
    <p:sldId id="279" r:id="rId49"/>
    <p:sldId id="280" r:id="rId50"/>
    <p:sldId id="281" r:id="rId51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" Target="slides/slide1.xml"/><Relationship Id="rId27" Type="http://schemas.openxmlformats.org/officeDocument/2006/relationships/slide" Target="slides/slide2.xml"/><Relationship Id="rId28" Type="http://schemas.openxmlformats.org/officeDocument/2006/relationships/slide" Target="slides/slide3.xml"/><Relationship Id="rId29" Type="http://schemas.openxmlformats.org/officeDocument/2006/relationships/slide" Target="slides/slide4.xml"/><Relationship Id="rId30" Type="http://schemas.openxmlformats.org/officeDocument/2006/relationships/slide" Target="slides/slide5.xml"/><Relationship Id="rId31" Type="http://schemas.openxmlformats.org/officeDocument/2006/relationships/slide" Target="slides/slide6.xml"/><Relationship Id="rId32" Type="http://schemas.openxmlformats.org/officeDocument/2006/relationships/slide" Target="slides/slide7.xml"/><Relationship Id="rId33" Type="http://schemas.openxmlformats.org/officeDocument/2006/relationships/slide" Target="slides/slide8.xml"/><Relationship Id="rId34" Type="http://schemas.openxmlformats.org/officeDocument/2006/relationships/slide" Target="slides/slide9.xml"/><Relationship Id="rId35" Type="http://schemas.openxmlformats.org/officeDocument/2006/relationships/slide" Target="slides/slide10.xml"/><Relationship Id="rId36" Type="http://schemas.openxmlformats.org/officeDocument/2006/relationships/slide" Target="slides/slide11.xml"/><Relationship Id="rId37" Type="http://schemas.openxmlformats.org/officeDocument/2006/relationships/slide" Target="slides/slide12.xml"/><Relationship Id="rId38" Type="http://schemas.openxmlformats.org/officeDocument/2006/relationships/slide" Target="slides/slide13.xml"/><Relationship Id="rId39" Type="http://schemas.openxmlformats.org/officeDocument/2006/relationships/slide" Target="slides/slide14.xml"/><Relationship Id="rId40" Type="http://schemas.openxmlformats.org/officeDocument/2006/relationships/slide" Target="slides/slide15.xml"/><Relationship Id="rId41" Type="http://schemas.openxmlformats.org/officeDocument/2006/relationships/slide" Target="slides/slide16.xml"/><Relationship Id="rId42" Type="http://schemas.openxmlformats.org/officeDocument/2006/relationships/slide" Target="slides/slide17.xml"/><Relationship Id="rId43" Type="http://schemas.openxmlformats.org/officeDocument/2006/relationships/slide" Target="slides/slide18.xml"/><Relationship Id="rId44" Type="http://schemas.openxmlformats.org/officeDocument/2006/relationships/slide" Target="slides/slide19.xml"/><Relationship Id="rId45" Type="http://schemas.openxmlformats.org/officeDocument/2006/relationships/slide" Target="slides/slide20.xml"/><Relationship Id="rId46" Type="http://schemas.openxmlformats.org/officeDocument/2006/relationships/slide" Target="slides/slide21.xml"/><Relationship Id="rId47" Type="http://schemas.openxmlformats.org/officeDocument/2006/relationships/slide" Target="slides/slide22.xml"/><Relationship Id="rId48" Type="http://schemas.openxmlformats.org/officeDocument/2006/relationships/slide" Target="slides/slide23.xml"/><Relationship Id="rId49" Type="http://schemas.openxmlformats.org/officeDocument/2006/relationships/slide" Target="slides/slide24.xml"/><Relationship Id="rId50" Type="http://schemas.openxmlformats.org/officeDocument/2006/relationships/slide" Target="slides/slide25.xml"/><Relationship Id="rId51" Type="http://schemas.openxmlformats.org/officeDocument/2006/relationships/slide" Target="slides/slide26.xml"/><Relationship Id="rId52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gi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AU" sz="4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AU" sz="4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5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7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8.gif"/><Relationship Id="rId4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 tx="0" ty="0" sx="100000" sy="100000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396000" y="3420360"/>
            <a:ext cx="5837760" cy="8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r">
              <a:lnSpc>
                <a:spcPct val="100000"/>
              </a:lnSpc>
            </a:pPr>
            <a:r>
              <a:rPr b="1" lang="en-AU" sz="2000" strike="noStrike" u="none">
                <a:solidFill>
                  <a:srgbClr val="000099"/>
                </a:solidFill>
                <a:uFillTx/>
                <a:latin typeface="Gentium Book Basic"/>
              </a:rPr>
              <a:t>Intended for developers, not users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1" lang="en-AU" sz="1500" strike="noStrike" u="none">
                <a:solidFill>
                  <a:srgbClr val="000099"/>
                </a:solidFill>
                <a:uFillTx/>
                <a:latin typeface="Gentium Book Basic"/>
                <a:ea typeface="Microsoft YaHei"/>
              </a:rPr>
              <a:t>Last modified 2024-09-10</a:t>
            </a:r>
            <a:endParaRPr b="0" lang="en-AU" sz="1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9" name=""/>
          <p:cNvSpPr/>
          <p:nvPr/>
        </p:nvSpPr>
        <p:spPr>
          <a:xfrm>
            <a:off x="-2304000" y="2016360"/>
            <a:ext cx="9069840" cy="64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r">
              <a:lnSpc>
                <a:spcPct val="100000"/>
              </a:lnSpc>
            </a:pP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130" name=""/>
          <p:cNvGrpSpPr/>
          <p:nvPr/>
        </p:nvGrpSpPr>
        <p:grpSpPr>
          <a:xfrm>
            <a:off x="3816000" y="180000"/>
            <a:ext cx="2283840" cy="930960"/>
            <a:chOff x="3816000" y="180000"/>
            <a:chExt cx="2283840" cy="930960"/>
          </a:xfrm>
        </p:grpSpPr>
        <p:pic>
          <p:nvPicPr>
            <p:cNvPr id="131" name="" descr=""/>
            <p:cNvPicPr/>
            <p:nvPr/>
          </p:nvPicPr>
          <p:blipFill>
            <a:blip r:embed="rId2"/>
            <a:stretch/>
          </p:blipFill>
          <p:spPr>
            <a:xfrm>
              <a:off x="3816000" y="180000"/>
              <a:ext cx="2283840" cy="6836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32" name="" descr=""/>
            <p:cNvPicPr/>
            <p:nvPr/>
          </p:nvPicPr>
          <p:blipFill>
            <a:blip r:embed="rId3"/>
            <a:stretch/>
          </p:blipFill>
          <p:spPr>
            <a:xfrm>
              <a:off x="4085640" y="865440"/>
              <a:ext cx="1693440" cy="24552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133" name="" descr=""/>
          <p:cNvPicPr/>
          <p:nvPr/>
        </p:nvPicPr>
        <p:blipFill>
          <a:blip r:embed="rId4"/>
          <a:stretch/>
        </p:blipFill>
        <p:spPr>
          <a:xfrm>
            <a:off x="6870240" y="1105200"/>
            <a:ext cx="2740320" cy="3808080"/>
          </a:xfrm>
          <a:prstGeom prst="rect">
            <a:avLst/>
          </a:prstGeom>
          <a:ln w="0">
            <a:noFill/>
          </a:ln>
        </p:spPr>
      </p:pic>
      <p:sp>
        <p:nvSpPr>
          <p:cNvPr id="134" name=""/>
          <p:cNvSpPr/>
          <p:nvPr/>
        </p:nvSpPr>
        <p:spPr>
          <a:xfrm>
            <a:off x="1080000" y="1554840"/>
            <a:ext cx="5203080" cy="138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r>
              <a:rPr b="1" lang="en-AU" sz="4400" strike="noStrike" u="none">
                <a:solidFill>
                  <a:srgbClr val="000099"/>
                </a:solidFill>
                <a:uFillTx/>
                <a:latin typeface="Gentium Book Basic"/>
                <a:ea typeface="DejaVu Sans"/>
              </a:rPr>
              <a:t>Internal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1" lang="en-AU" sz="4400" strike="noStrike" u="none">
                <a:solidFill>
                  <a:srgbClr val="000099"/>
                </a:solidFill>
                <a:uFillTx/>
                <a:latin typeface="Gentium Book Basic"/>
                <a:ea typeface="DejaVu Sans"/>
              </a:rPr>
              <a:t>Documentation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Why use it?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389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Good ID often leads to better coding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To produce ID, programmers must reflect on their reasons for coding as they do, and be able to justify their choices, e.g.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800" strike="noStrike" u="none">
                <a:solidFill>
                  <a:srgbClr val="ff3333"/>
                </a:solidFill>
                <a:uFillTx/>
                <a:latin typeface="Courier New"/>
              </a:rPr>
              <a:t>// Used Quicksort in case data files get huge in future</a:t>
            </a:r>
            <a:endParaRPr b="0" lang="en-AU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97E1A6D0-8BBB-4DD7-B006-E9ACFFFA61E3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10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7024471D-0269-48AD-B2D4-45818E205E03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Why use it?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389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Good ID often leads to better coding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Vague, unclear, or missing ID may reveal a programmer who doesn’t really know what is going on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7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0477D71C-D1E0-4624-AC71-EDFD9A1A1259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11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1D5A9834-1D60-4B2D-B9DA-FE2419B19E78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68" name="" descr=""/>
          <p:cNvPicPr/>
          <p:nvPr/>
        </p:nvPicPr>
        <p:blipFill>
          <a:blip r:embed="rId1"/>
          <a:stretch/>
        </p:blipFill>
        <p:spPr>
          <a:xfrm>
            <a:off x="2232360" y="3714480"/>
            <a:ext cx="7848360" cy="1504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cc33"/>
                </a:solidFill>
                <a:uFillTx/>
                <a:latin typeface="Gentium Book Basic"/>
              </a:rPr>
              <a:t>Why use internal documentation?</a:t>
            </a:r>
            <a:endParaRPr b="0" lang="en-AU" sz="4400" strike="noStrike" u="none">
              <a:solidFill>
                <a:srgbClr val="00cc33"/>
              </a:solidFill>
              <a:uFillTx/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389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Good ID often leads to better coding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Inexperienced programmers can learn a lot from the ID left behind by masters in the past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600" strike="noStrike" u="none">
                <a:solidFill>
                  <a:srgbClr val="000099"/>
                </a:solidFill>
                <a:uFillTx/>
                <a:latin typeface="Gentium Book Basic"/>
              </a:rPr>
              <a:t>e.g. “Oh, THAT’S why he did it </a:t>
            </a:r>
            <a:r>
              <a:rPr b="0" i="1" lang="en-AU" sz="2600" strike="noStrike" u="none">
                <a:solidFill>
                  <a:srgbClr val="000099"/>
                </a:solidFill>
                <a:uFillTx/>
                <a:latin typeface="Gentium Book Basic"/>
              </a:rPr>
              <a:t>that</a:t>
            </a:r>
            <a:r>
              <a:rPr b="0" lang="en-AU" sz="2600" strike="noStrike" u="none">
                <a:solidFill>
                  <a:srgbClr val="000099"/>
                </a:solidFill>
                <a:uFillTx/>
                <a:latin typeface="Gentium Book Basic"/>
              </a:rPr>
              <a:t> way. Makes sense now. Bloody clever.”</a:t>
            </a:r>
            <a:endParaRPr b="0" lang="en-AU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1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9AEA8185-A3DF-4735-8F74-18A0107EF16F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12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A384C6CC-02B6-42CC-ADA9-F03C4E37CF53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Why use it?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Warns people against certain attempting certain acts </a:t>
            </a:r>
            <a:br>
              <a:rPr sz="3200"/>
            </a:br>
            <a:r>
              <a:rPr b="0" lang="en-AU" sz="3200" strike="noStrike" u="none">
                <a:solidFill>
                  <a:srgbClr val="000000"/>
                </a:solidFill>
                <a:uFillTx/>
                <a:latin typeface="Gentium Book Basic"/>
              </a:rPr>
              <a:t>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3200" strike="noStrike" u="none">
                <a:solidFill>
                  <a:srgbClr val="c9211e"/>
                </a:solidFill>
                <a:uFillTx/>
                <a:latin typeface="Courier New"/>
              </a:rPr>
              <a:t>// Yes – postcode is TEXT.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3200" strike="noStrike" u="none">
                <a:solidFill>
                  <a:srgbClr val="c9211e"/>
                </a:solidFill>
                <a:uFillTx/>
                <a:latin typeface="Courier New"/>
              </a:rPr>
              <a:t>// Do NOT make numeric!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3200" strike="noStrike" u="none">
                <a:solidFill>
                  <a:srgbClr val="c9211e"/>
                </a:solidFill>
                <a:uFillTx/>
                <a:latin typeface="Courier New"/>
              </a:rPr>
              <a:t>// Needs to be sorted alphabetically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4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6B12CF42-D299-43EC-B621-BB88B2AB9B61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13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1062D287-D017-47DA-A8CC-C7AADAFB1443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Meaningful comments?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504000" y="1080000"/>
            <a:ext cx="9069840" cy="431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2200" strike="noStrike" u="none">
                <a:solidFill>
                  <a:srgbClr val="000099"/>
                </a:solidFill>
                <a:uFillTx/>
                <a:latin typeface="Gentium Book Basic"/>
              </a:rPr>
              <a:t>Add useful information that is not </a:t>
            </a:r>
            <a:r>
              <a:rPr b="1" lang="en-AU" sz="2200" strike="noStrike" u="none">
                <a:solidFill>
                  <a:srgbClr val="000099"/>
                </a:solidFill>
                <a:uFillTx/>
                <a:latin typeface="Gentium Book Basic"/>
              </a:rPr>
              <a:t>already evident</a:t>
            </a:r>
            <a:r>
              <a:rPr b="0" lang="en-AU" sz="2200" strike="noStrike" u="none">
                <a:solidFill>
                  <a:srgbClr val="000099"/>
                </a:solidFill>
                <a:uFillTx/>
                <a:latin typeface="Gentium Book Basic"/>
              </a:rPr>
              <a:t> in the code</a:t>
            </a:r>
            <a:endParaRPr b="0" lang="en-A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2200" strike="noStrike" u="none">
                <a:solidFill>
                  <a:srgbClr val="c9211e"/>
                </a:solidFill>
                <a:uFillTx/>
                <a:latin typeface="Courier New"/>
              </a:rPr>
              <a:t>// temperature is in Celsius</a:t>
            </a:r>
            <a:endParaRPr b="0" lang="en-A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AU" sz="2200" strike="noStrike" u="none">
                <a:solidFill>
                  <a:srgbClr val="c9211e"/>
                </a:solidFill>
                <a:uFillTx/>
                <a:latin typeface="Courier New"/>
                <a:ea typeface="Microsoft YaHei"/>
              </a:rPr>
              <a:t>IntTemp </a:t>
            </a:r>
            <a:r>
              <a:rPr b="0" lang="en-AU" sz="2200" strike="noStrike" u="none">
                <a:solidFill>
                  <a:srgbClr val="c9211e"/>
                </a:solidFill>
                <a:uFillTx/>
                <a:latin typeface="Courier New"/>
                <a:ea typeface="Arial"/>
              </a:rPr>
              <a:t>← 0</a:t>
            </a:r>
            <a:endParaRPr b="0" lang="en-A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AU" sz="2200" strike="noStrike" u="none">
                <a:solidFill>
                  <a:srgbClr val="000099"/>
                </a:solidFill>
                <a:uFillTx/>
                <a:latin typeface="Gentium Book Basic"/>
                <a:ea typeface="Arial"/>
              </a:rPr>
              <a:t>It is not is </a:t>
            </a:r>
            <a:r>
              <a:rPr b="1" lang="en-AU" sz="2200" strike="noStrike" u="none">
                <a:solidFill>
                  <a:srgbClr val="000099"/>
                </a:solidFill>
                <a:uFillTx/>
                <a:latin typeface="Gentium Book Basic"/>
                <a:ea typeface="Arial"/>
              </a:rPr>
              <a:t>not</a:t>
            </a:r>
            <a:r>
              <a:rPr b="0" lang="en-AU" sz="2200" strike="noStrike" u="none">
                <a:solidFill>
                  <a:srgbClr val="000099"/>
                </a:solidFill>
                <a:uFillTx/>
                <a:latin typeface="Gentium Book Basic"/>
                <a:ea typeface="Arial"/>
              </a:rPr>
              <a:t> trivial or obvious like this:</a:t>
            </a:r>
            <a:endParaRPr b="0" lang="en-A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2200" strike="noStrike" u="none">
                <a:solidFill>
                  <a:srgbClr val="c9211e"/>
                </a:solidFill>
                <a:uFillTx/>
                <a:latin typeface="Courier New"/>
                <a:ea typeface="Arial"/>
              </a:rPr>
              <a:t>// Set temperature to zero</a:t>
            </a:r>
            <a:endParaRPr b="0" lang="en-A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2200" strike="noStrike" u="none">
                <a:solidFill>
                  <a:srgbClr val="c9211e"/>
                </a:solidFill>
                <a:uFillTx/>
                <a:latin typeface="Courier New"/>
                <a:ea typeface="Microsoft YaHei"/>
              </a:rPr>
              <a:t>IntTemp </a:t>
            </a:r>
            <a:r>
              <a:rPr b="0" lang="en-AU" sz="2200" strike="noStrike" u="none">
                <a:solidFill>
                  <a:srgbClr val="c9211e"/>
                </a:solidFill>
                <a:uFillTx/>
                <a:latin typeface="Courier New"/>
                <a:ea typeface="Arial"/>
              </a:rPr>
              <a:t>← 0</a:t>
            </a:r>
            <a:endParaRPr b="0" lang="en-A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7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0D59E694-DC6A-4C9E-A52D-E195256C1EC3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14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7D69FA73-F32D-41DB-8A74-F9CE34FB8238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Indentation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27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Code indentation makes no difference to the code or a compiler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But it’s valuable to a human reader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Shows which statements are controlled by others – e.g. IF statements, LOOPs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0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2E33B112-1903-4E07-B956-F89A2B7B26C7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&lt;number&gt;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CF0B4165-EF8C-413B-B477-DC89634A8632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White space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27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Blank lines!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Separate different chunks of code to make them visually distinct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Clearly announces start/end points of related code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3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2C908A7C-C86E-4D83-8263-9A2F973B40E6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&lt;number&gt;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B282665A-C5AF-4C10-8890-6AF4A9EB36BB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Naming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27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Variable names – short, meaningful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e.g. Hungarian Notation like </a:t>
            </a:r>
            <a:r>
              <a:rPr b="0" lang="en-AU" sz="3200" strike="noStrike" u="none">
                <a:solidFill>
                  <a:srgbClr val="cc0000"/>
                </a:solidFill>
                <a:uFillTx/>
                <a:latin typeface="Gentium Book Basic"/>
              </a:rPr>
              <a:t>int</a:t>
            </a:r>
            <a:r>
              <a:rPr b="0" lang="en-AU" sz="3200" strike="noStrike" u="none">
                <a:solidFill>
                  <a:srgbClr val="193300"/>
                </a:solidFill>
                <a:uFillTx/>
                <a:latin typeface="Gentium Book Basic"/>
              </a:rPr>
              <a:t>S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hoe</a:t>
            </a:r>
            <a:r>
              <a:rPr b="0" lang="en-AU" sz="3200" strike="noStrike" u="none">
                <a:solidFill>
                  <a:srgbClr val="193300"/>
                </a:solidFill>
                <a:uFillTx/>
                <a:latin typeface="Gentium Book Basic"/>
              </a:rPr>
              <a:t>S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ize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the </a:t>
            </a:r>
            <a:r>
              <a:rPr b="0" lang="en-AU" sz="3200" strike="noStrike" u="none">
                <a:solidFill>
                  <a:srgbClr val="cc0000"/>
                </a:solidFill>
                <a:uFillTx/>
                <a:latin typeface="Gentium Book Basic"/>
              </a:rPr>
              <a:t>int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prefix reminds programmers of the nature of the variable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193300"/>
                </a:solidFill>
                <a:uFillTx/>
                <a:latin typeface="Gentium Book Basic"/>
              </a:rPr>
              <a:t>Camelcase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– using capital letters to mark beginnings of words in names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6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C332B649-E531-4622-B4FE-D5A17BF6937A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&lt;number&gt;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4FE3A43F-142A-4ACD-B50E-23DB49BCB35E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Meaningful Naming?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27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Names like </a:t>
            </a: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TR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may mean something when invented (</a:t>
            </a: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tax rate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) but will rapidly become meaningless or confusing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Then again, don’t overdo it and invite typing errors with </a:t>
            </a:r>
            <a:r>
              <a:rPr b="0" lang="en-AU" sz="2400" strike="noStrike" u="none">
                <a:solidFill>
                  <a:srgbClr val="ff3333"/>
                </a:solidFill>
                <a:uFillTx/>
                <a:latin typeface="Gentium Book Basic"/>
              </a:rPr>
              <a:t>CommonwealthGoodsandServicesTaxRateAsOf2022</a:t>
            </a:r>
            <a:endParaRPr b="0" lang="en-AU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9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A1D8E3B8-90DF-4116-9554-4382F907DBF5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&lt;number&gt;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5C8F2B78-3E4E-4F57-8BB7-9EA2C27B4731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Meaningful Naming?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540000" y="1125720"/>
            <a:ext cx="9069840" cy="27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Using ID...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trike="noStrike" u="none">
                <a:solidFill>
                  <a:srgbClr val="000099"/>
                </a:solidFill>
                <a:uFillTx/>
                <a:latin typeface="Courier New"/>
              </a:rPr>
              <a:t>DECLARE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Courier New"/>
              </a:rPr>
              <a:t> SngTaxRate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</a:t>
            </a:r>
            <a:r>
              <a:rPr b="0" lang="en-AU" sz="3200" strike="noStrike" u="none">
                <a:solidFill>
                  <a:srgbClr val="ff3333"/>
                </a:solidFill>
                <a:uFillTx/>
                <a:latin typeface="Courier New"/>
              </a:rPr>
              <a:t>/* GST */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Notice how the “Sng” in the name defines the variable’s data type (Single Precision floating point)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The added </a:t>
            </a: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comment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clarifies </a:t>
            </a:r>
            <a:r>
              <a:rPr b="0" i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which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tax is meant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2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C99AE54F-01BD-47BD-A863-4CF882CFA464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&lt;number&gt;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94299EF6-E2F6-4A5D-A5BE-9146F085ACCE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What’s in internal documenation (ID)?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540000" y="1326600"/>
            <a:ext cx="594000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Meaningful comments – remarks, explanations of the code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Syntax, naming schemes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  <a:ea typeface="Microsoft YaHei"/>
              </a:rPr>
              <a:t>Formatting, e.g. indentation, </a:t>
            </a:r>
            <a:r>
              <a:rPr b="0" i="1" lang="en-AU" sz="3200" strike="noStrike" u="none">
                <a:solidFill>
                  <a:srgbClr val="000099"/>
                </a:solidFill>
                <a:uFillTx/>
                <a:latin typeface="Gentium Book Basic"/>
                <a:ea typeface="Microsoft YaHei"/>
              </a:rPr>
              <a:t>white space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  <a:ea typeface="Microsoft YaHei"/>
              </a:rPr>
              <a:t>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7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D36AF4CA-9E85-44FF-9999-6A7CE13BB490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DBF5B795-F2BB-4E7F-AFFF-4AF15676F9B2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6660000" y="2880000"/>
            <a:ext cx="3400200" cy="2333160"/>
          </a:xfrm>
          <a:prstGeom prst="rect">
            <a:avLst/>
          </a:prstGeom>
          <a:ln w="0">
            <a:noFill/>
          </a:ln>
        </p:spPr>
      </p:pic>
      <p:sp>
        <p:nvSpPr>
          <p:cNvPr id="139" name=""/>
          <p:cNvSpPr/>
          <p:nvPr/>
        </p:nvSpPr>
        <p:spPr>
          <a:xfrm>
            <a:off x="3060000" y="3960000"/>
            <a:ext cx="3420000" cy="360000"/>
          </a:xfrm>
          <a:prstGeom prst="rightArrow">
            <a:avLst>
              <a:gd name="adj1" fmla="val 50000"/>
              <a:gd name="adj2" fmla="val 237500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Module Naming</a:t>
            </a:r>
            <a:br>
              <a:rPr sz="4400"/>
            </a:br>
            <a:r>
              <a:rPr b="0" lang="en-AU" sz="2000" strike="noStrike" u="none">
                <a:solidFill>
                  <a:srgbClr val="000080"/>
                </a:solidFill>
                <a:uFillTx/>
                <a:latin typeface="Gentium Book Basic"/>
              </a:rPr>
              <a:t>Functions, procedures, subprograms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7954920" cy="27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Module names – descriptive, unambiguous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e.g. Function </a:t>
            </a: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ConvertToMetric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e.g. Sub </a:t>
            </a: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SortByLastName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A4DF6ED9-B650-4171-920D-1F52AED91EB1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&lt;number&gt;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EEF8A7BD-45A6-4D6C-9071-56996AF0C177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Naming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1044000" y="1245600"/>
            <a:ext cx="7954920" cy="27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Each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module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(e.g. function, subprogram),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variable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or constant,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structure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(e.g. array, stack)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must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have a brief comment next to its declaration that explains its purpose.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A2C2FA8E-53FA-4260-9179-0C1827925E31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&lt;number&gt;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ED61F4E6-A20E-45E0-A33A-C0D7C0693153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Code Indentation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649080" y="1506960"/>
            <a:ext cx="7089840" cy="407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9999"/>
          </a:bodyPr>
          <a:p>
            <a:pPr indent="0">
              <a:lnSpc>
                <a:spcPct val="100000"/>
              </a:lnSpc>
              <a:buNone/>
            </a:pP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Microsoft YaHei"/>
              </a:rPr>
              <a:t>finished 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←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FALSE 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LOOP WHILE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data exists in file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AND 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finished =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FALSE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counter ← counter + 1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IF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counter &gt; 10000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THEN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INPUT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“Want to continue?”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TO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Answer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IF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answer = “N”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THEN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finished ←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TRUE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0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 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	</a:t>
            </a: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END IF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1" lang="en-AU" sz="2000" strike="noStrike" u="none">
                <a:solidFill>
                  <a:srgbClr val="000000"/>
                </a:solidFill>
                <a:uFillTx/>
                <a:latin typeface="Courier New"/>
                <a:ea typeface="Arial"/>
              </a:rPr>
              <a:t>END LOOP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1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3B8D4026-01F8-4B6D-8F05-C25A60A1238C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22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D7B987F7-89CC-4260-B1BE-DB700C49F9D2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2" name=""/>
          <p:cNvSpPr/>
          <p:nvPr/>
        </p:nvSpPr>
        <p:spPr>
          <a:xfrm>
            <a:off x="4122000" y="2256120"/>
            <a:ext cx="3958560" cy="754920"/>
          </a:xfrm>
          <a:custGeom>
            <a:avLst/>
            <a:gdLst>
              <a:gd name="textAreaLeft" fmla="*/ 0 w 3958560"/>
              <a:gd name="textAreaRight" fmla="*/ 3958920 w 3958560"/>
              <a:gd name="textAreaTop" fmla="*/ 0 h 754920"/>
              <a:gd name="textAreaBottom" fmla="*/ 755280 h 754920"/>
            </a:gdLst>
            <a:ahLst/>
            <a:rect l="textAreaLeft" t="textAreaTop" r="textAreaRight" b="textAreaBottom"/>
            <a:pathLst>
              <a:path w="11002" h="2802">
                <a:moveTo>
                  <a:pt x="11001" y="700"/>
                </a:moveTo>
                <a:lnTo>
                  <a:pt x="2750" y="700"/>
                </a:lnTo>
                <a:lnTo>
                  <a:pt x="2750" y="0"/>
                </a:lnTo>
                <a:lnTo>
                  <a:pt x="0" y="1400"/>
                </a:lnTo>
                <a:lnTo>
                  <a:pt x="2750" y="2801"/>
                </a:lnTo>
                <a:lnTo>
                  <a:pt x="2750" y="2100"/>
                </a:lnTo>
                <a:lnTo>
                  <a:pt x="11001" y="2100"/>
                </a:lnTo>
                <a:lnTo>
                  <a:pt x="11001" y="700"/>
                </a:lnTo>
              </a:path>
            </a:pathLst>
          </a:custGeom>
          <a:solidFill>
            <a:srgbClr val="ffffcc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 </a:t>
            </a: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line is controlled by LOOP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5796360" y="3276000"/>
            <a:ext cx="2230560" cy="646920"/>
          </a:xfrm>
          <a:custGeom>
            <a:avLst/>
            <a:gdLst>
              <a:gd name="textAreaLeft" fmla="*/ 0 w 2230560"/>
              <a:gd name="textAreaRight" fmla="*/ 2230920 w 2230560"/>
              <a:gd name="textAreaTop" fmla="*/ 0 h 646920"/>
              <a:gd name="textAreaBottom" fmla="*/ 647280 h 646920"/>
            </a:gdLst>
            <a:ahLst/>
            <a:rect l="textAreaLeft" t="textAreaTop" r="textAreaRight" b="textAreaBottom"/>
            <a:pathLst>
              <a:path w="7202" h="2502">
                <a:moveTo>
                  <a:pt x="7201" y="625"/>
                </a:moveTo>
                <a:lnTo>
                  <a:pt x="1800" y="625"/>
                </a:lnTo>
                <a:lnTo>
                  <a:pt x="1800" y="0"/>
                </a:lnTo>
                <a:lnTo>
                  <a:pt x="0" y="1250"/>
                </a:lnTo>
                <a:lnTo>
                  <a:pt x="1800" y="2501"/>
                </a:lnTo>
                <a:lnTo>
                  <a:pt x="1800" y="1875"/>
                </a:lnTo>
                <a:lnTo>
                  <a:pt x="7201" y="1875"/>
                </a:lnTo>
                <a:lnTo>
                  <a:pt x="7201" y="625"/>
                </a:lnTo>
              </a:path>
            </a:pathLst>
          </a:custGeom>
          <a:solidFill>
            <a:srgbClr val="ffffcc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line controlled by IF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2700000" y="4140000"/>
            <a:ext cx="4498560" cy="718920"/>
          </a:xfrm>
          <a:custGeom>
            <a:avLst/>
            <a:gdLst>
              <a:gd name="textAreaLeft" fmla="*/ 0 w 4498560"/>
              <a:gd name="textAreaRight" fmla="*/ 4498920 w 4498560"/>
              <a:gd name="textAreaTop" fmla="*/ 0 h 718920"/>
              <a:gd name="textAreaBottom" fmla="*/ 719280 h 718920"/>
            </a:gdLst>
            <a:ahLst/>
            <a:rect l="textAreaLeft" t="textAreaTop" r="textAreaRight" b="textAreaBottom"/>
            <a:pathLst>
              <a:path w="12502" h="2502">
                <a:moveTo>
                  <a:pt x="12501" y="625"/>
                </a:moveTo>
                <a:lnTo>
                  <a:pt x="3125" y="625"/>
                </a:lnTo>
                <a:lnTo>
                  <a:pt x="3125" y="0"/>
                </a:lnTo>
                <a:lnTo>
                  <a:pt x="0" y="1250"/>
                </a:lnTo>
                <a:lnTo>
                  <a:pt x="3125" y="2501"/>
                </a:lnTo>
                <a:lnTo>
                  <a:pt x="3125" y="1875"/>
                </a:lnTo>
                <a:lnTo>
                  <a:pt x="12501" y="1875"/>
                </a:lnTo>
                <a:lnTo>
                  <a:pt x="12501" y="625"/>
                </a:lnTo>
              </a:path>
            </a:pathLst>
          </a:custGeom>
          <a:solidFill>
            <a:srgbClr val="ffffcc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end of indentation shows end of IF 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5" name=""/>
          <p:cNvSpPr/>
          <p:nvPr/>
        </p:nvSpPr>
        <p:spPr>
          <a:xfrm>
            <a:off x="1728000" y="4788000"/>
            <a:ext cx="4246920" cy="574920"/>
          </a:xfrm>
          <a:custGeom>
            <a:avLst/>
            <a:gdLst>
              <a:gd name="textAreaLeft" fmla="*/ 0 w 4246920"/>
              <a:gd name="textAreaRight" fmla="*/ 4247280 w 4246920"/>
              <a:gd name="textAreaTop" fmla="*/ 0 h 574920"/>
              <a:gd name="textAreaBottom" fmla="*/ 575280 h 574920"/>
            </a:gdLst>
            <a:ahLst/>
            <a:rect l="textAreaLeft" t="textAreaTop" r="textAreaRight" b="textAreaBottom"/>
            <a:pathLst>
              <a:path w="14002" h="2502">
                <a:moveTo>
                  <a:pt x="14001" y="625"/>
                </a:moveTo>
                <a:lnTo>
                  <a:pt x="3500" y="625"/>
                </a:lnTo>
                <a:lnTo>
                  <a:pt x="3500" y="0"/>
                </a:lnTo>
                <a:lnTo>
                  <a:pt x="0" y="1250"/>
                </a:lnTo>
                <a:lnTo>
                  <a:pt x="3500" y="2501"/>
                </a:lnTo>
                <a:lnTo>
                  <a:pt x="3500" y="1875"/>
                </a:lnTo>
                <a:lnTo>
                  <a:pt x="14001" y="1875"/>
                </a:lnTo>
                <a:lnTo>
                  <a:pt x="14001" y="625"/>
                </a:lnTo>
              </a:path>
            </a:pathLst>
          </a:custGeom>
          <a:solidFill>
            <a:srgbClr val="ffffcc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AU" sz="18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end of indentation shows end of LOOP</a:t>
            </a:r>
            <a:endParaRPr b="0" lang="en-A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Value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407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Adding internal documentation takes extra time and effort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But it's easier than studying obscure code for hours to work out how it works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Even if you wrote the code yourself, you may not understand its workings when you return to it some time later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8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9A8BE1BE-7219-4318-A0C8-A2141708B9F5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23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24419493-D500-41DF-844E-7933C4C5AE8F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Value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407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Because ID is </a:t>
            </a:r>
            <a:r>
              <a:rPr b="1" lang="en-AU" sz="3200" strike="noStrike" u="none">
                <a:solidFill>
                  <a:srgbClr val="000000"/>
                </a:solidFill>
                <a:uFillTx/>
                <a:latin typeface="Arial"/>
              </a:rPr>
              <a:t>embedded in the code</a:t>
            </a: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 it can’t be lost or overlooked like a separate explanatory document could be.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1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81BBD750-8CEB-48F9-9BA0-F45CD6A82673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24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B056EC5B-00C1-4722-A3F2-5EAE4F43743C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A personal tale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407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I came back to some code I wrote years before.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Snorted at one section. What a </a:t>
            </a:r>
            <a:r>
              <a:rPr b="0" i="1" lang="en-AU" sz="3200" strike="noStrike" u="none">
                <a:solidFill>
                  <a:srgbClr val="000000"/>
                </a:solidFill>
                <a:uFillTx/>
                <a:latin typeface="Arial"/>
              </a:rPr>
              <a:t>stupid</a:t>
            </a: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 thing to do! What was I thinking? I’ll fix that.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Spent hours fixing the code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Finally remembered why I had done it that way years before. My “fix” would not work.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00"/>
                </a:solidFill>
                <a:uFillTx/>
                <a:latin typeface="Arial"/>
              </a:rPr>
              <a:t>Early me knew that. I wish he’s told me </a:t>
            </a:r>
            <a:r>
              <a:rPr b="0" lang="en-AU" sz="3200" strike="noStrike" u="none">
                <a:solidFill>
                  <a:srgbClr val="ff6600"/>
                </a:solidFill>
                <a:uFillTx/>
                <a:latin typeface="Arial"/>
              </a:rPr>
              <a:t>:-(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4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25E6704F-B324-400D-BB0C-6131142AA0DC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25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9F2AC612-D0C0-4C3F-8D98-B194DE7ADAD0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"/>
          <p:cNvSpPr/>
          <p:nvPr/>
        </p:nvSpPr>
        <p:spPr>
          <a:xfrm>
            <a:off x="900000" y="1578600"/>
            <a:ext cx="5974920" cy="47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ct val="100000"/>
              </a:lnSpc>
            </a:pPr>
            <a:r>
              <a:rPr b="0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These slideshows may be freely used, modified or distributed by teachers and students anywhere.</a:t>
            </a:r>
            <a:endParaRPr b="0" lang="en-AU" sz="1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AU" sz="1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They may </a:t>
            </a:r>
            <a:r>
              <a:rPr b="1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not</a:t>
            </a:r>
            <a:r>
              <a:rPr b="0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 be sold</a:t>
            </a:r>
            <a:endParaRPr b="0" lang="en-AU" sz="1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You must </a:t>
            </a:r>
            <a:r>
              <a:rPr b="1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not</a:t>
            </a:r>
            <a:r>
              <a:rPr b="0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 change or remove their authorship information or copyright notices.</a:t>
            </a:r>
            <a:endParaRPr b="0" lang="en-AU" sz="1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You must </a:t>
            </a:r>
            <a:r>
              <a:rPr b="1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not</a:t>
            </a:r>
            <a:r>
              <a:rPr b="0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 redistribute them if you modify them.</a:t>
            </a:r>
            <a:endParaRPr b="0" lang="en-AU" sz="1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AU" sz="1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AU" sz="1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This is not a VCAA publication and does not speak for VCAA.</a:t>
            </a:r>
            <a:r>
              <a:rPr b="0" lang="en-US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 </a:t>
            </a:r>
            <a:endParaRPr b="0" lang="en-AU" sz="1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Portions (e.g. exam questions, study design extracts, glossary terms) may be copyright </a:t>
            </a:r>
            <a:r>
              <a:rPr b="0" lang="en-AU" sz="1600" strike="noStrike" u="none">
                <a:solidFill>
                  <a:srgbClr val="0000cc"/>
                </a:solidFill>
                <a:uFillTx/>
                <a:latin typeface="Calibri Light"/>
                <a:ea typeface="DejaVu Sans"/>
              </a:rPr>
              <a:t>Victorian Curriculum and Assessment Authority and are used with permission for educational purposes.</a:t>
            </a:r>
            <a:endParaRPr b="0" lang="en-AU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1"/>
          <a:stretch/>
        </p:blipFill>
        <p:spPr>
          <a:xfrm>
            <a:off x="3942720" y="180000"/>
            <a:ext cx="2283840" cy="683640"/>
          </a:xfrm>
          <a:prstGeom prst="rect">
            <a:avLst/>
          </a:prstGeom>
          <a:ln w="0">
            <a:noFill/>
          </a:ln>
        </p:spPr>
      </p:pic>
      <p:pic>
        <p:nvPicPr>
          <p:cNvPr id="217" name="" descr=""/>
          <p:cNvPicPr/>
          <p:nvPr/>
        </p:nvPicPr>
        <p:blipFill>
          <a:blip r:embed="rId2"/>
          <a:stretch/>
        </p:blipFill>
        <p:spPr>
          <a:xfrm>
            <a:off x="4248360" y="865440"/>
            <a:ext cx="1693440" cy="245520"/>
          </a:xfrm>
          <a:prstGeom prst="rect">
            <a:avLst/>
          </a:prstGeom>
          <a:ln w="0">
            <a:noFill/>
          </a:ln>
        </p:spPr>
      </p:pic>
      <p:pic>
        <p:nvPicPr>
          <p:cNvPr id="218" name="" descr=""/>
          <p:cNvPicPr/>
          <p:nvPr/>
        </p:nvPicPr>
        <p:blipFill>
          <a:blip r:embed="rId3"/>
          <a:stretch/>
        </p:blipFill>
        <p:spPr>
          <a:xfrm>
            <a:off x="7128000" y="1414440"/>
            <a:ext cx="2757240" cy="3444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How is it shown in pseudocode?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540000" y="1326600"/>
            <a:ext cx="9069840" cy="353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Different languages show </a:t>
            </a:r>
            <a:r>
              <a:rPr b="0" lang="en-AU" sz="3200" strike="noStrike" u="none">
                <a:solidFill>
                  <a:srgbClr val="c9211e"/>
                </a:solidFill>
                <a:uFillTx/>
                <a:latin typeface="Gentium Book Basic"/>
              </a:rPr>
              <a:t>internal documentation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(</a:t>
            </a:r>
            <a:r>
              <a:rPr b="0" i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ID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- comments, remarks) in different ways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Use any style you like, e.g.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//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whole line comment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/*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comment </a:t>
            </a: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*/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REM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comment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ff3333"/>
                </a:solidFill>
                <a:uFillTx/>
                <a:latin typeface="Gentium Book Basic"/>
              </a:rPr>
              <a:t>’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start of a comment at the end of a line of code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cc33"/>
                </a:solidFill>
                <a:uFillTx/>
                <a:latin typeface="Gentium Book Basic"/>
              </a:rPr>
              <a:t>It doesn’t matter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. There are no rules in VCAA pseudocode. Introduce your chosen style and then be </a:t>
            </a:r>
            <a:r>
              <a:rPr b="0" i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consistent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2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24F5B254-F4B8-46E6-B936-5000CB3E0E8D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3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09F339B2-6F28-46A7-93A5-B6FB01853CDB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Where is Internal documentation?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It’s in </a:t>
            </a: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source code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, intended to inform human readers - other developers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Compilers </a:t>
            </a: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ignore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internal documentation in source code when creating executable code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ID adds </a:t>
            </a: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no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extra size to programs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It’s invisible to end users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5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DFBB9D22-5A59-4952-B8B5-7A78FE50E2FB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4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C0BBE237-0B42-41A4-AABE-1DEFC529C306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Information such as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creator’s identity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date of creation, last modification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version number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assumptions (e.g. operating system, hardware, that certain files already exist and are in a given format)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7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9476BB13-45D2-414F-A4BB-279E3AA197E5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5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47B49F83-23A5-4140-86CF-1307A0E20494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8" name="PlaceHolder 11"/>
          <p:cNvSpPr/>
          <p:nvPr/>
        </p:nvSpPr>
        <p:spPr>
          <a:xfrm>
            <a:off x="468720" y="133920"/>
            <a:ext cx="9069840" cy="94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  <a:ea typeface="DejaVu Sans"/>
              </a:rPr>
              <a:t>What’s in it?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/>
          </p:nvPr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the purpose of a module.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further work that needs to be done.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problems that still need to be fixed.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constraints (e.g. it must work on a screen of a given size) 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external code libraries or resources required by the module.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0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9B0773DC-D067-47C0-8D7E-1821B62E4AC2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6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52897CCB-1774-4B3B-8427-00128347C8AB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1" name="PlaceHolder 14"/>
          <p:cNvSpPr/>
          <p:nvPr/>
        </p:nvSpPr>
        <p:spPr>
          <a:xfrm>
            <a:off x="468720" y="133920"/>
            <a:ext cx="9069840" cy="94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  <a:ea typeface="DejaVu Sans"/>
              </a:rPr>
              <a:t>What’s in it?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What is it </a:t>
            </a:r>
            <a:r>
              <a:rPr b="0" i="1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not</a:t>
            </a: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65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User documentation intended for end-users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4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BD2F3746-1842-45D7-809D-794EF6356885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7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513B1EB5-3C11-460B-AFE8-D1FE138FB48B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1692000" y="2160000"/>
            <a:ext cx="6586920" cy="3184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Why use it?</a:t>
            </a:r>
            <a:endParaRPr b="1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389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Programmers rarely work solo – usually in a team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Other people may work on your code years later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Coders often work on their own code years later - and have forgotten it all. Code lives a long time – coders come and go daily. And their memories are not good.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Code can be obscure or mysterious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Techniques need to be explained to future self or other programmers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Clarifies techniques used (e.g. </a:t>
            </a:r>
            <a:r>
              <a:rPr b="0" i="1" lang="en-AU" sz="2400" strike="noStrike" u="none">
                <a:solidFill>
                  <a:srgbClr val="c9211e"/>
                </a:solidFill>
                <a:uFillTx/>
                <a:latin typeface="Lucida Console"/>
              </a:rPr>
              <a:t>Used bubble sort cos very little data needed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)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2024 - </a:t>
            </a:r>
            <a:fld id="{460FB33D-864E-4B6E-A601-FF3619104872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8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FF9F7565-CB17-4EBC-913E-9BD8322FFEC8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504000" y="180000"/>
            <a:ext cx="9069840" cy="94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AU" sz="4400" strike="noStrike" u="none">
                <a:solidFill>
                  <a:srgbClr val="000080"/>
                </a:solidFill>
                <a:uFillTx/>
                <a:latin typeface="Gentium Book Basic"/>
              </a:rPr>
              <a:t>Why use it?</a:t>
            </a:r>
            <a:endParaRPr b="0" lang="en-A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69840" cy="389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From an </a:t>
            </a: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organisation’s point of view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, ID is valuable because it greatly reduces the cost and labour of </a:t>
            </a: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code maintenance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in the long term.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Employers of programmers will often </a:t>
            </a:r>
            <a:r>
              <a:rPr b="1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demand</a:t>
            </a: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 that their code is well documented internally.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trike="noStrike" u="none">
                <a:solidFill>
                  <a:srgbClr val="000099"/>
                </a:solidFill>
                <a:uFillTx/>
                <a:latin typeface="Gentium Book Basic"/>
              </a:rPr>
              <a:t>Having to reverse-engineer code to determine how it works is VERY slow and expensive!</a:t>
            </a:r>
            <a:endParaRPr b="0" lang="en-A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1" name=""/>
          <p:cNvSpPr/>
          <p:nvPr/>
        </p:nvSpPr>
        <p:spPr>
          <a:xfrm>
            <a:off x="2160000" y="5400000"/>
            <a:ext cx="593820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vcedata.com slideshow © Mark Kelly 2022 - </a:t>
            </a:r>
            <a:fld id="{49B1760A-93B7-4892-B1A3-D3AE4D90DD62}" type="slidenum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9</a:t>
            </a:fld>
            <a:r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/</a:t>
            </a:r>
            <a:fld id="{51FD417F-1A43-40EB-BFA0-7C1C8DAFBA74}" type="slidecount">
              <a:rPr b="0" lang="en-AU" sz="1100" strike="noStrike" u="none">
                <a:solidFill>
                  <a:srgbClr val="cccccc"/>
                </a:solidFill>
                <a:uFillTx/>
                <a:latin typeface="Arial"/>
                <a:ea typeface="DejaVu Sans"/>
              </a:rPr>
              <a:t>26</a:t>
            </a:fld>
            <a:endParaRPr b="0" lang="en-AU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</TotalTime>
  <Application>LibreOffice/24.8.0.3$Windows_X86_64 LibreOffice_project/0bdf1299c94fe897b119f97f3c613e9dca6be583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2022-01-19T13:21:46Z</dcterms:created>
  <dc:creator>Mark Kelly</dc:creator>
  <dc:description/>
  <dc:language>en-AU</dc:language>
  <cp:lastModifiedBy/>
  <dcterms:modified xsi:type="dcterms:W3CDTF">2024-09-10T14:24:29Z</dcterms:modified>
  <cp:revision>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